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83" r:id="rId5"/>
    <p:sldId id="260" r:id="rId6"/>
    <p:sldId id="261" r:id="rId7"/>
    <p:sldId id="262" r:id="rId8"/>
    <p:sldId id="284" r:id="rId9"/>
    <p:sldId id="285" r:id="rId10"/>
    <p:sldId id="286" r:id="rId11"/>
    <p:sldId id="279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FF"/>
    <a:srgbClr val="9999FF"/>
    <a:srgbClr val="6600CC"/>
    <a:srgbClr val="F7F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79" d="100"/>
          <a:sy n="79" d="100"/>
        </p:scale>
        <p:origin x="552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1T20:19:33.4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2491 0 24119,'-2490'1559'0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1T20:19:33.4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24575,'15'1'0,"0"1"0,0 0 0,-1 1 0,1 1 0,-1 0 0,21 10 0,9 2 0,503 211 0,-445-180 0,-21-4 0,-2 3 0,-3 4 0,88 74 0,-121-91 0,-15-9 0,-1 2 0,-1 0 0,25 34 0,38 40 0,-25-40 0,123 129 0,-90-90 0,-34-39 0,-54-52 0,0-1 0,0-1 0,1 0 0,0 0 0,0 0 0,0-2 0,0 1 0,21 5 0,-16-5 0,0 1 0,0 0 0,20 12 0,-8-1 0,-1 2 0,-1 0 0,34 33 0,-49-41 0,-1 0 0,0 1 0,0 0 0,-1 0 0,-1 1 0,0 0 0,-1 0 0,0 1 0,7 27 0,3 8 0,2 0 0,25 50 0,20 49 0,140 358 0,-124-314 0,1 0 0,-58-143 0,-2 0 0,-2 2 0,18 84 0,8 161 0,-33-219-1365,-5-46-5461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1T20:19:33.4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461 0 24575,'-2'10'0,"1"0"0,-1 0 0,-1-1 0,0 1 0,0-1 0,-1 1 0,0-1 0,-8 12 0,-6 15 0,2 2 0,1-6 0,1 1 0,2 1 0,1 0 0,1 1 0,3 0 0,-6 50 0,9 163 0,5-122 0,-6 0 0,-26 158 0,27-262 0,-106 477 0,-8-32 0,104-399 0,6-38 0,2-1 0,1 1 0,1 1 0,2-1 0,2 52 0,4-42 0,1 7 0,13 58 0,-9-75 10,2 0-1,22 45 1,-7-18-1404,-13-25-5432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62C36-8FFD-4E89-9A50-CA74A6134083}" type="datetimeFigureOut">
              <a:rPr lang="ko-KR" altLang="en-US" smtClean="0"/>
              <a:t>2026-01-22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D311-C7A1-49FF-984A-401620C72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854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147201-FAE6-A029-F8F5-6AA8ABF00E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F66508E-6A82-97D8-7DB0-096B054F08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17E2BC-38D1-60A0-7DA2-CBEFA064E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933F1-FDFB-492A-BB00-65E08E406A52}" type="datetimeFigureOut">
              <a:rPr lang="ko-KR" altLang="en-US" smtClean="0"/>
              <a:t>2026-01-22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CFF639-5C8D-5790-3BCB-DFB6EF384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823CCC-3A7F-BC4D-8EDD-21AA9F3FD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C07EC-8301-422E-B094-ABAFF21643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496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548096-327C-497B-F8BA-4CCFF813D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DE1B9D-8C34-4AB0-E9FD-678D28998C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AEB3EB-BAD1-BEA1-E4F4-20AE5287B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933F1-FDFB-492A-BB00-65E08E406A52}" type="datetimeFigureOut">
              <a:rPr lang="ko-KR" altLang="en-US" smtClean="0"/>
              <a:t>2026-01-22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814253-C434-6CCB-5C72-FD6AEB3A6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71C1D1-8559-E9AC-5D20-FC7CCE02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C07EC-8301-422E-B094-ABAFF21643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258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8D9563D-9A48-1375-F91C-83A06DA70E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F01212-29AE-FC2B-9FA4-0FA535BBDB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974624-3C62-643D-C036-918753C2D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933F1-FDFB-492A-BB00-65E08E406A52}" type="datetimeFigureOut">
              <a:rPr lang="ko-KR" altLang="en-US" smtClean="0"/>
              <a:t>2026-01-22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F1C279-55C7-65A4-3C02-7AB1B119C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8BDB3-9A6E-CD95-4C96-A646D6431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C07EC-8301-422E-B094-ABAFF21643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605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176061-698D-6A10-A1A4-4787E1AE0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761671-B78A-27AE-6AEC-69E153872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97A475-D7CD-A7A6-3B18-3B697B4F2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933F1-FDFB-492A-BB00-65E08E406A52}" type="datetimeFigureOut">
              <a:rPr lang="ko-KR" altLang="en-US" smtClean="0"/>
              <a:t>2026-01-22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84E7AF-5479-A6E9-B491-628150761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E00ACD-EC34-F789-1EDA-FDEEE12D7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C07EC-8301-422E-B094-ABAFF21643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319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3664FB-E20F-1E6A-EFF3-75036DAB7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7F4EB9-B4E3-2CFF-6446-47576DD9E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7AA1B8-1753-A2CA-88DC-31F6D5AF3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933F1-FDFB-492A-BB00-65E08E406A52}" type="datetimeFigureOut">
              <a:rPr lang="ko-KR" altLang="en-US" smtClean="0"/>
              <a:t>2026-01-22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CE2DAC-248A-E2B5-47E0-49495F090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9F46D6-4538-EA68-AA18-9831DB14F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C07EC-8301-422E-B094-ABAFF21643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787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F7FAE9-4718-EC84-7E5B-66243D51C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565769-BC7E-3FFA-7A13-EA07A1498E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2236C7-99BB-06DE-2EC6-95A0B84059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94A83A-E4B3-DA00-24C3-56701D35A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933F1-FDFB-492A-BB00-65E08E406A52}" type="datetimeFigureOut">
              <a:rPr lang="ko-KR" altLang="en-US" smtClean="0"/>
              <a:t>2026-01-22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FA957D-BF68-6244-C99F-4F3B205AF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DB854B-3296-E1B1-014D-7EF6D9F45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C07EC-8301-422E-B094-ABAFF21643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505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AC7E-43F2-021B-C247-D4FE11836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EA9B73-AE2C-7B09-ACDC-C4B16B876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40922F-C32C-7170-FF1B-5D20F8277A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C104EB-84D0-9BF7-732D-B535F39856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AC54D9-B3D4-4106-8ECB-8693CE1AFD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46EB70F-A0F3-E8A8-61CD-7A7B07547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933F1-FDFB-492A-BB00-65E08E406A52}" type="datetimeFigureOut">
              <a:rPr lang="ko-KR" altLang="en-US" smtClean="0"/>
              <a:t>2026-01-22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F00DFC3-922B-D0F8-4C90-DC0B16187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217E6B-E0D8-4D88-ADAE-324FCB00C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C07EC-8301-422E-B094-ABAFF21643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322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C21EE9-8673-9902-83D7-19B14D7E7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00E51F8-5F0A-C442-1DE4-522E2C051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933F1-FDFB-492A-BB00-65E08E406A52}" type="datetimeFigureOut">
              <a:rPr lang="ko-KR" altLang="en-US" smtClean="0"/>
              <a:t>2026-01-22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F965694-D041-B631-C214-9C80180B1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623F12A-4A74-AC8E-8AE8-8782C9544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C07EC-8301-422E-B094-ABAFF21643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76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222ACD-8A99-407C-42CC-8C211A60C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933F1-FDFB-492A-BB00-65E08E406A52}" type="datetimeFigureOut">
              <a:rPr lang="ko-KR" altLang="en-US" smtClean="0"/>
              <a:t>2026-01-22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176D6D-6C76-F3C3-EF91-6ED878439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D77AB7-8562-4395-2CE1-B9A4B75B9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C07EC-8301-422E-B094-ABAFF21643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972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0ED7D0-B210-3B18-8E59-9EBDBD16B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4D6BCB-7AD0-B29B-2ED5-C31E7EB01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195CE3-1977-AA04-26FC-E913543DB1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4A7627-59F5-5691-E318-6019A9AC2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933F1-FDFB-492A-BB00-65E08E406A52}" type="datetimeFigureOut">
              <a:rPr lang="ko-KR" altLang="en-US" smtClean="0"/>
              <a:t>2026-01-22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72EAA1-6609-E8F3-CDA6-675ADA608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28ED21-6CC4-E8BC-FE3E-713C636B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C07EC-8301-422E-B094-ABAFF21643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012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39026F-566B-9127-960B-DE81C9FAB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AC49384-D100-DD41-4099-624493B4B7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602C5E-8BED-2389-1D2D-19F74A16FA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475676-D4A9-CA47-23E5-2136DBC07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933F1-FDFB-492A-BB00-65E08E406A52}" type="datetimeFigureOut">
              <a:rPr lang="ko-KR" altLang="en-US" smtClean="0"/>
              <a:t>2026-01-22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B487F8-DC6D-9457-5321-259144A87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A25ED7-09DB-C5D6-769B-13626E416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C07EC-8301-422E-B094-ABAFF21643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689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B30740D-F07C-4163-BE28-05A658776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2C1319-A85F-DA78-CFBE-F49B6C131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FDE815-C61B-63F0-FF59-B2409C370A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E933F1-FDFB-492A-BB00-65E08E406A52}" type="datetimeFigureOut">
              <a:rPr lang="ko-KR" altLang="en-US" smtClean="0"/>
              <a:t>2026-01-22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86CACC-A493-F50C-EAB2-5E032241E3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0B5DE5-2CE1-AF26-0A82-1852BE759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AC07EC-8301-422E-B094-ABAFF21643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417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nposting.tistory.com/entry/%ED%95%9C%EA%B5%AD%EC%9D%B8%EC%9D%98-%EB%B3%B4%ED%8E%B8%EC%A0%81%EC%9D%B8-%EB%A7%9B-%EA%B9%80%EB%B0%A5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.jp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jpeg"/><Relationship Id="rId7" Type="http://schemas.openxmlformats.org/officeDocument/2006/relationships/customXml" Target="../ink/ink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customXml" Target="../ink/ink1.xml"/><Relationship Id="rId10" Type="http://schemas.openxmlformats.org/officeDocument/2006/relationships/image" Target="../media/image21.png"/><Relationship Id="rId4" Type="http://schemas.openxmlformats.org/officeDocument/2006/relationships/image" Target="../media/image6.jpg"/><Relationship Id="rId9" Type="http://schemas.openxmlformats.org/officeDocument/2006/relationships/customXml" Target="../ink/ink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419679-2593-80DD-D56D-DB6DF978B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95546"/>
            <a:ext cx="9144000" cy="2387600"/>
          </a:xfrm>
        </p:spPr>
        <p:txBody>
          <a:bodyPr>
            <a:noAutofit/>
          </a:bodyPr>
          <a:lstStyle/>
          <a:p>
            <a:r>
              <a:rPr lang="ko-KR" altLang="en-US" sz="4000" b="1" dirty="0">
                <a:solidFill>
                  <a:srgbClr val="66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자동 퍼즐 해결 로봇</a:t>
            </a:r>
            <a:br>
              <a:rPr lang="en-US" altLang="ko-KR" sz="4000" b="1" i="0" u="none" strike="noStrike" dirty="0">
                <a:solidFill>
                  <a:srgbClr val="6600FF"/>
                </a:solidFill>
                <a:effectLst/>
                <a:latin typeface="Pretendard JP"/>
              </a:rPr>
            </a:br>
            <a:r>
              <a:rPr lang="en-US" altLang="ko-KR" sz="4000" b="1" i="0" u="none" strike="noStrike" dirty="0" err="1">
                <a:solidFill>
                  <a:srgbClr val="6600FF"/>
                </a:solidFill>
                <a:effectLst/>
                <a:latin typeface="Pretendard JP"/>
              </a:rPr>
              <a:t>PuzzlePulzza</a:t>
            </a:r>
            <a:br>
              <a:rPr lang="en-US" altLang="ko-KR" sz="4000" b="1" i="0" u="none" strike="noStrike" dirty="0">
                <a:solidFill>
                  <a:srgbClr val="6600FF"/>
                </a:solidFill>
                <a:effectLst/>
                <a:latin typeface="Pretendard JP"/>
              </a:rPr>
            </a:br>
            <a:br>
              <a:rPr lang="en-US" altLang="ko-KR" sz="4000" b="1" i="0" u="none" strike="noStrike" dirty="0">
                <a:solidFill>
                  <a:srgbClr val="6600FF"/>
                </a:solidFill>
                <a:effectLst/>
                <a:latin typeface="Pretendard JP"/>
              </a:rPr>
            </a:br>
            <a:endParaRPr lang="ko-KR" altLang="en-US" sz="4000" b="1" dirty="0">
              <a:solidFill>
                <a:srgbClr val="6600FF"/>
              </a:solidFill>
              <a:latin typeface="Pretendard JP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DDDEC4-50B1-49CE-4D5E-27F7B450A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75221"/>
            <a:ext cx="9144000" cy="1655762"/>
          </a:xfrm>
        </p:spPr>
        <p:txBody>
          <a:bodyPr/>
          <a:lstStyle/>
          <a:p>
            <a:r>
              <a:rPr lang="ko-KR" altLang="en-US" b="1" dirty="0">
                <a:solidFill>
                  <a:srgbClr val="66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팀장 </a:t>
            </a:r>
            <a:r>
              <a:rPr lang="ko-KR" altLang="en-US" b="1" dirty="0" err="1">
                <a:solidFill>
                  <a:srgbClr val="66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현희섭</a:t>
            </a:r>
            <a:endParaRPr lang="en-US" altLang="ko-KR" b="1" dirty="0">
              <a:solidFill>
                <a:srgbClr val="6600C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b="1" dirty="0">
                <a:solidFill>
                  <a:srgbClr val="66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팀원 김태경</a:t>
            </a:r>
            <a:r>
              <a:rPr lang="en-US" altLang="ko-KR" b="1" dirty="0">
                <a:solidFill>
                  <a:srgbClr val="66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b="1" dirty="0">
                <a:solidFill>
                  <a:srgbClr val="66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안정원</a:t>
            </a:r>
            <a:r>
              <a:rPr lang="en-US" altLang="ko-KR" b="1" dirty="0">
                <a:solidFill>
                  <a:srgbClr val="66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b="1" dirty="0">
                <a:solidFill>
                  <a:srgbClr val="66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조현아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E3204D-1646-0943-7197-917F5C80AB26}"/>
              </a:ext>
            </a:extLst>
          </p:cNvPr>
          <p:cNvSpPr/>
          <p:nvPr/>
        </p:nvSpPr>
        <p:spPr>
          <a:xfrm>
            <a:off x="1" y="6505303"/>
            <a:ext cx="12192000" cy="352697"/>
          </a:xfrm>
          <a:prstGeom prst="rect">
            <a:avLst/>
          </a:prstGeom>
          <a:solidFill>
            <a:srgbClr val="6600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882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18A81-57EE-AEAC-37F6-32DE4CFE4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E19E43-D478-F7BD-CED1-D0E50FD84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6600FF"/>
                </a:solidFill>
                <a:latin typeface="Pretendard JP"/>
              </a:rPr>
              <a:t>4. </a:t>
            </a:r>
            <a:r>
              <a:rPr lang="ko-KR" altLang="en-US" b="1" dirty="0">
                <a:solidFill>
                  <a:srgbClr val="66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5700699-F8F2-4E0B-B98A-1BC196F4C424}"/>
              </a:ext>
            </a:extLst>
          </p:cNvPr>
          <p:cNvSpPr/>
          <p:nvPr/>
        </p:nvSpPr>
        <p:spPr>
          <a:xfrm>
            <a:off x="1" y="6505303"/>
            <a:ext cx="12192000" cy="352697"/>
          </a:xfrm>
          <a:prstGeom prst="rect">
            <a:avLst/>
          </a:prstGeom>
          <a:solidFill>
            <a:srgbClr val="6600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024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B4E96-DD59-9121-585F-535C08D45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7DC41B-379C-2BF1-580B-6699C1978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6600FF"/>
                </a:solidFill>
                <a:latin typeface="Pretendard JP"/>
              </a:rPr>
              <a:t>5. Conclusion</a:t>
            </a:r>
            <a:endParaRPr lang="ko-KR" altLang="en-US" b="1" dirty="0">
              <a:solidFill>
                <a:srgbClr val="6600FF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F49BDA-1725-07A9-3FF1-005C95B62667}"/>
              </a:ext>
            </a:extLst>
          </p:cNvPr>
          <p:cNvSpPr/>
          <p:nvPr/>
        </p:nvSpPr>
        <p:spPr>
          <a:xfrm>
            <a:off x="1" y="6505303"/>
            <a:ext cx="12192000" cy="352697"/>
          </a:xfrm>
          <a:prstGeom prst="rect">
            <a:avLst/>
          </a:prstGeom>
          <a:solidFill>
            <a:srgbClr val="6600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CE60421-DFD5-7AED-B558-86EE99815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197860" cy="4351338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Pretendard JP"/>
              </a:rPr>
              <a:t>강력한 </a:t>
            </a:r>
            <a:r>
              <a:rPr lang="en-US" altLang="ko-KR" sz="2000" dirty="0">
                <a:latin typeface="Pretendard JP"/>
              </a:rPr>
              <a:t>backbone</a:t>
            </a:r>
            <a:r>
              <a:rPr lang="ko-KR" altLang="en-US" sz="2000" dirty="0">
                <a:latin typeface="Pretendard JP"/>
              </a:rPr>
              <a:t>을 가진 </a:t>
            </a:r>
            <a:r>
              <a:rPr lang="en-US" altLang="ko-KR" sz="2000" dirty="0">
                <a:latin typeface="Pretendard JP"/>
              </a:rPr>
              <a:t>Dinov2 </a:t>
            </a:r>
            <a:r>
              <a:rPr lang="ko-KR" altLang="en-US" sz="2000" dirty="0">
                <a:latin typeface="Pretendard JP"/>
              </a:rPr>
              <a:t>모델에 </a:t>
            </a:r>
            <a:r>
              <a:rPr lang="en-US" altLang="ko-KR" sz="2000" dirty="0">
                <a:latin typeface="Pretendard JP"/>
              </a:rPr>
              <a:t>Attention </a:t>
            </a:r>
            <a:r>
              <a:rPr lang="ko-KR" altLang="en-US" sz="2000" dirty="0">
                <a:latin typeface="Pretendard JP"/>
              </a:rPr>
              <a:t>구조를 접목해 퍼즐 구조 추정</a:t>
            </a:r>
            <a:endParaRPr lang="en-US" altLang="ko-KR" sz="2000" dirty="0">
              <a:latin typeface="Pretendard JP"/>
            </a:endParaRPr>
          </a:p>
          <a:p>
            <a:r>
              <a:rPr lang="en-US" altLang="ko-KR" sz="2000" dirty="0">
                <a:latin typeface="Pretendard JP"/>
              </a:rPr>
              <a:t>2</a:t>
            </a:r>
            <a:r>
              <a:rPr lang="ko-KR" altLang="en-US" sz="2000" dirty="0">
                <a:latin typeface="Pretendard JP"/>
              </a:rPr>
              <a:t>개의 컨베이어를 수직으로 배치하여 흡착 모터의 위치 조정</a:t>
            </a:r>
            <a:endParaRPr lang="en-US" altLang="ko-KR" sz="2000" dirty="0">
              <a:latin typeface="Pretendard JP"/>
            </a:endParaRPr>
          </a:p>
          <a:p>
            <a:r>
              <a:rPr lang="en-US" altLang="ko-KR" sz="2000" dirty="0">
                <a:latin typeface="Pretendard JP"/>
              </a:rPr>
              <a:t>Jetson Orin</a:t>
            </a:r>
            <a:r>
              <a:rPr lang="ko-KR" altLang="en-US" sz="2000" dirty="0">
                <a:latin typeface="Pretendard JP"/>
              </a:rPr>
              <a:t>을 활용한 </a:t>
            </a:r>
            <a:r>
              <a:rPr lang="en-US" altLang="ko-KR" sz="2000" dirty="0">
                <a:latin typeface="Pretendard JP"/>
              </a:rPr>
              <a:t>CV – HW </a:t>
            </a:r>
            <a:r>
              <a:rPr lang="ko-KR" altLang="en-US" sz="2000" dirty="0">
                <a:latin typeface="Pretendard JP"/>
              </a:rPr>
              <a:t>통합 제어</a:t>
            </a:r>
            <a:endParaRPr lang="en-US" altLang="ko-KR" sz="2000" dirty="0">
              <a:latin typeface="Pretendard JP"/>
            </a:endParaRPr>
          </a:p>
          <a:p>
            <a:r>
              <a:rPr lang="ko-KR" altLang="en-US" sz="2000" dirty="0">
                <a:latin typeface="Pretendard JP"/>
              </a:rPr>
              <a:t>비록 </a:t>
            </a:r>
            <a:r>
              <a:rPr lang="en-US" altLang="ko-KR" sz="2000" dirty="0">
                <a:latin typeface="Pretendard JP"/>
              </a:rPr>
              <a:t>CV</a:t>
            </a:r>
            <a:r>
              <a:rPr lang="ko-KR" altLang="en-US" sz="2000" dirty="0">
                <a:latin typeface="Pretendard JP"/>
              </a:rPr>
              <a:t>와 </a:t>
            </a:r>
            <a:r>
              <a:rPr lang="en-US" altLang="ko-KR" sz="2000" dirty="0">
                <a:latin typeface="Pretendard JP"/>
              </a:rPr>
              <a:t>HW</a:t>
            </a:r>
            <a:r>
              <a:rPr lang="ko-KR" altLang="en-US" sz="2000" dirty="0">
                <a:latin typeface="Pretendard JP"/>
              </a:rPr>
              <a:t>의 연결에는 실패했으나</a:t>
            </a:r>
            <a:r>
              <a:rPr lang="en-US" altLang="ko-KR" sz="2000" dirty="0">
                <a:latin typeface="Pretendard JP"/>
              </a:rPr>
              <a:t>, Physical AI</a:t>
            </a:r>
            <a:r>
              <a:rPr lang="ko-KR" altLang="en-US" sz="2000" dirty="0">
                <a:latin typeface="Pretendard JP"/>
              </a:rPr>
              <a:t>를 통한 현실 세계의 퍼즐 풀이에 대한</a:t>
            </a:r>
            <a:br>
              <a:rPr lang="en-US" altLang="ko-KR" sz="2000" dirty="0">
                <a:latin typeface="Pretendard JP"/>
              </a:rPr>
            </a:br>
            <a:r>
              <a:rPr lang="ko-KR" altLang="en-US" sz="2000" dirty="0">
                <a:latin typeface="Pretendard JP"/>
              </a:rPr>
              <a:t>가능성을 보임</a:t>
            </a:r>
            <a:endParaRPr lang="en-US" altLang="ko-KR" sz="2000" dirty="0">
              <a:latin typeface="Pretendard JP"/>
            </a:endParaRPr>
          </a:p>
          <a:p>
            <a:endParaRPr lang="en-US" altLang="ko-KR" sz="2000" dirty="0">
              <a:latin typeface="Pretendard JP"/>
            </a:endParaRPr>
          </a:p>
        </p:txBody>
      </p:sp>
    </p:spTree>
    <p:extLst>
      <p:ext uri="{BB962C8B-B14F-4D97-AF65-F5344CB8AC3E}">
        <p14:creationId xmlns:p14="http://schemas.microsoft.com/office/powerpoint/2010/main" val="608835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EC0E80-16BB-1AC9-3360-77CB248C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6600FF"/>
                </a:solidFill>
                <a:latin typeface="Pretendard JP"/>
              </a:rPr>
              <a:t>Contents</a:t>
            </a:r>
            <a:endParaRPr lang="ko-KR" altLang="en-US" b="1" dirty="0">
              <a:solidFill>
                <a:srgbClr val="6600FF"/>
              </a:solidFill>
              <a:latin typeface="Pretendard JP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05C10E-49D5-E5A6-5CB3-A44A8F465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0149" cy="4351338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동기</a:t>
            </a:r>
            <a:endParaRPr lang="en-US" altLang="ko-KR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MVP</a:t>
            </a:r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요약</a:t>
            </a:r>
            <a:endParaRPr lang="en-US" altLang="ko-KR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CV </a:t>
            </a:r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파트</a:t>
            </a:r>
            <a:endParaRPr lang="en-US" altLang="ko-KR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하드웨어 파트</a:t>
            </a:r>
            <a:endParaRPr lang="en-US" altLang="ko-KR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4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젯슨나노</a:t>
            </a:r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파트</a:t>
            </a:r>
            <a:endParaRPr lang="en-US" altLang="ko-KR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5D4034-9F0B-04D9-F0F3-06CA786CAF89}"/>
              </a:ext>
            </a:extLst>
          </p:cNvPr>
          <p:cNvSpPr/>
          <p:nvPr/>
        </p:nvSpPr>
        <p:spPr>
          <a:xfrm>
            <a:off x="9196251" y="1"/>
            <a:ext cx="2995750" cy="6858000"/>
          </a:xfrm>
          <a:prstGeom prst="rect">
            <a:avLst/>
          </a:prstGeom>
          <a:solidFill>
            <a:srgbClr val="6600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421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A7D22F-752B-18FE-E20A-B350FF301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6600FF"/>
                </a:solidFill>
                <a:latin typeface="Pretendard JP"/>
              </a:rPr>
              <a:t>1. </a:t>
            </a:r>
            <a:r>
              <a:rPr lang="ko-KR" altLang="en-US" b="1" dirty="0">
                <a:solidFill>
                  <a:srgbClr val="66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동기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D2CDF3-C83D-8202-D22A-9CDAD6014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예로부터 퍼즐은 한국인들에게 있어 유흥거리가 </a:t>
            </a: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되어왔음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현대에 이르러 그 형태는 </a:t>
            </a: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다양해졌고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 </a:t>
            </a: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풀이법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역시 다각도로 발전하게 됨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2000" b="1" dirty="0">
              <a:latin typeface="Pretendard JP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7AFD42-6D00-AFC3-7994-36976951B689}"/>
              </a:ext>
            </a:extLst>
          </p:cNvPr>
          <p:cNvSpPr/>
          <p:nvPr/>
        </p:nvSpPr>
        <p:spPr>
          <a:xfrm>
            <a:off x="1" y="6505303"/>
            <a:ext cx="12192000" cy="352697"/>
          </a:xfrm>
          <a:prstGeom prst="rect">
            <a:avLst/>
          </a:prstGeom>
          <a:solidFill>
            <a:srgbClr val="6600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695748-B489-25DA-ECB0-C2404589F0C7}"/>
              </a:ext>
            </a:extLst>
          </p:cNvPr>
          <p:cNvSpPr txBox="1"/>
          <p:nvPr/>
        </p:nvSpPr>
        <p:spPr>
          <a:xfrm>
            <a:off x="838200" y="1292123"/>
            <a:ext cx="60970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6600FF"/>
                </a:solidFill>
                <a:latin typeface="Pretendard JP"/>
              </a:rPr>
              <a:t>Introduction</a:t>
            </a:r>
            <a:endParaRPr lang="ko-KR" altLang="en-US" sz="3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ECE569D-37DA-2C4D-1CB0-8BC955270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90548" y="3429000"/>
            <a:ext cx="2513843" cy="25138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4BB8FDF-66A9-23DC-4765-2738E88BA9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170" y="3429000"/>
            <a:ext cx="3521443" cy="25138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95672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43D55-3D59-DDA3-5B15-89EDEF7EF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5DCB5-F029-FA0B-BB62-E529669D5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6600FF"/>
                </a:solidFill>
                <a:latin typeface="Pretendard JP"/>
              </a:rPr>
              <a:t>1. </a:t>
            </a:r>
            <a:r>
              <a:rPr lang="ko-KR" altLang="en-US" b="1" dirty="0">
                <a:solidFill>
                  <a:srgbClr val="66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동기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C4497B-3FA2-2BD3-E6B6-96B03E91C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49328" cy="4351338"/>
          </a:xfrm>
        </p:spPr>
        <p:txBody>
          <a:bodyPr>
            <a:norm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퍼즐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 중에서도 직소 퍼즐의 풀이 알고리즘에 대한 다양한 시도가 존재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b="1" dirty="0" err="1">
                <a:latin typeface="Pretendard JP"/>
              </a:rPr>
              <a:t>Deepzzle</a:t>
            </a:r>
            <a:r>
              <a:rPr lang="en-US" altLang="ko-KR" sz="2000" b="1" dirty="0">
                <a:latin typeface="Pretendard JP"/>
              </a:rPr>
              <a:t>, </a:t>
            </a:r>
            <a:r>
              <a:rPr lang="en-US" altLang="ko-KR" sz="2000" b="1" dirty="0" err="1">
                <a:latin typeface="Pretendard JP"/>
              </a:rPr>
              <a:t>Alphazzle</a:t>
            </a:r>
            <a:r>
              <a:rPr lang="en-US" altLang="ko-KR" sz="2000" b="1" dirty="0">
                <a:latin typeface="Pretendard JP"/>
              </a:rPr>
              <a:t>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등의 연구가 진행됨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그러나 현재까지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Physical AI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와의 접목에 대한 시도는 없음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6F8669-6019-0E96-BB02-A01E261C134E}"/>
              </a:ext>
            </a:extLst>
          </p:cNvPr>
          <p:cNvSpPr/>
          <p:nvPr/>
        </p:nvSpPr>
        <p:spPr>
          <a:xfrm>
            <a:off x="1" y="6505303"/>
            <a:ext cx="12192000" cy="352697"/>
          </a:xfrm>
          <a:prstGeom prst="rect">
            <a:avLst/>
          </a:prstGeom>
          <a:solidFill>
            <a:srgbClr val="6600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72DCB-E460-FA87-A80D-1BAD7EA8D74E}"/>
              </a:ext>
            </a:extLst>
          </p:cNvPr>
          <p:cNvSpPr txBox="1"/>
          <p:nvPr/>
        </p:nvSpPr>
        <p:spPr>
          <a:xfrm>
            <a:off x="838200" y="1292123"/>
            <a:ext cx="60970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6600FF"/>
                </a:solidFill>
                <a:latin typeface="Pretendard JP"/>
              </a:rPr>
              <a:t>Related</a:t>
            </a:r>
            <a:r>
              <a:rPr lang="ko-KR" altLang="en-US" sz="3200" b="1" dirty="0">
                <a:solidFill>
                  <a:srgbClr val="6600FF"/>
                </a:solidFill>
                <a:latin typeface="Pretendard JP"/>
              </a:rPr>
              <a:t> </a:t>
            </a:r>
            <a:r>
              <a:rPr lang="en-US" altLang="ko-KR" sz="3200" b="1" dirty="0">
                <a:solidFill>
                  <a:srgbClr val="6600FF"/>
                </a:solidFill>
                <a:latin typeface="Pretendard JP"/>
              </a:rPr>
              <a:t>Work</a:t>
            </a:r>
            <a:endParaRPr lang="ko-KR" altLang="en-US" sz="3200" dirty="0"/>
          </a:p>
        </p:txBody>
      </p:sp>
      <p:pic>
        <p:nvPicPr>
          <p:cNvPr id="7" name="그림 6" descr="스케치, 도표, 디자인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CEE755B-429E-7F52-190F-407791C1C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467" y="3627322"/>
            <a:ext cx="5615494" cy="1633748"/>
          </a:xfrm>
          <a:prstGeom prst="rect">
            <a:avLst/>
          </a:prstGeom>
        </p:spPr>
      </p:pic>
      <p:pic>
        <p:nvPicPr>
          <p:cNvPr id="10" name="그림 9" descr="텍스트, 도표, 폰트, 평면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59BB611-051D-9FD9-C3AB-AB035F0C5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599" y="3429000"/>
            <a:ext cx="2089518" cy="22132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C980CC-8CB4-AD90-4F29-0134FCD550A3}"/>
              </a:ext>
            </a:extLst>
          </p:cNvPr>
          <p:cNvSpPr txBox="1"/>
          <p:nvPr/>
        </p:nvSpPr>
        <p:spPr>
          <a:xfrm>
            <a:off x="8168599" y="5621744"/>
            <a:ext cx="34577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RL</a:t>
            </a:r>
            <a:r>
              <a:rPr lang="ko-KR" altLang="en-US" sz="1000" dirty="0"/>
              <a:t> 기반 풀이 </a:t>
            </a:r>
            <a:r>
              <a:rPr lang="en-US" altLang="ko-KR" sz="1000" dirty="0"/>
              <a:t>AI </a:t>
            </a:r>
            <a:r>
              <a:rPr lang="en-US" altLang="ko-KR" sz="1000" dirty="0" err="1"/>
              <a:t>Alphazzle</a:t>
            </a:r>
            <a:endParaRPr lang="ko-KR" alt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CBA2E3-537F-14A2-EAF1-F1D281F5D93F}"/>
              </a:ext>
            </a:extLst>
          </p:cNvPr>
          <p:cNvSpPr txBox="1"/>
          <p:nvPr/>
        </p:nvSpPr>
        <p:spPr>
          <a:xfrm>
            <a:off x="1645467" y="5622001"/>
            <a:ext cx="34577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신경망 기반 풀이 </a:t>
            </a:r>
            <a:r>
              <a:rPr lang="en-US" altLang="ko-KR" sz="1000" dirty="0"/>
              <a:t>AI </a:t>
            </a:r>
            <a:r>
              <a:rPr lang="en-US" altLang="ko-KR" sz="1000" dirty="0" err="1"/>
              <a:t>Deepzzle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6742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3378E-4F70-BB6C-B0F6-14CDF89F4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7C8C39-24B7-4CEB-CCFA-90EAF6818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6600FF"/>
                </a:solidFill>
                <a:latin typeface="Pretendard JP"/>
              </a:rPr>
              <a:t>2. MVP </a:t>
            </a:r>
            <a:r>
              <a:rPr lang="ko-KR" altLang="en-US" b="1" dirty="0">
                <a:solidFill>
                  <a:srgbClr val="66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E5016D2-F3C6-668A-36F4-C31C8435FA32}"/>
              </a:ext>
            </a:extLst>
          </p:cNvPr>
          <p:cNvSpPr/>
          <p:nvPr/>
        </p:nvSpPr>
        <p:spPr>
          <a:xfrm>
            <a:off x="1" y="6505303"/>
            <a:ext cx="12192000" cy="352697"/>
          </a:xfrm>
          <a:prstGeom prst="rect">
            <a:avLst/>
          </a:prstGeom>
          <a:solidFill>
            <a:srgbClr val="6600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만화 영화, 아니메, 망가, 애니메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B177879-6436-23A2-E478-C61C8A00D2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9776"/>
          <a:stretch>
            <a:fillRect/>
          </a:stretch>
        </p:blipFill>
        <p:spPr>
          <a:xfrm>
            <a:off x="838200" y="1798255"/>
            <a:ext cx="1759666" cy="18110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 descr="만화 영화, 아니메, 망가, 애니메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EB86F90-3884-BCCF-1A20-A241CAEA99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776"/>
          <a:stretch>
            <a:fillRect/>
          </a:stretch>
        </p:blipFill>
        <p:spPr>
          <a:xfrm>
            <a:off x="3247976" y="2775682"/>
            <a:ext cx="1759666" cy="18110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A33A8FE-A911-5740-A83D-85B35C197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99" y="3827755"/>
            <a:ext cx="1682867" cy="16828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 descr="인간의 얼굴, 사각형, 스크린샷, 콜라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A9A3545-73CB-E7FD-9296-78CCEF9B4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140" y="2626721"/>
            <a:ext cx="2796136" cy="21089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Rectangle 1">
            <a:extLst>
              <a:ext uri="{FF2B5EF4-FFF2-40B4-BE49-F238E27FC236}">
                <a16:creationId xmlns:a16="http://schemas.microsoft.com/office/drawing/2014/main" id="{2331AF3C-1150-9F9E-E62E-29310D3E97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" name="그림 18" descr="도표, 텍스트, 평면도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6B507AC-4578-45F9-DD29-41C2045FF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8606" y="1900007"/>
            <a:ext cx="2600344" cy="356237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870DD2C-1E55-2003-13D1-380544F1C881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2597866" y="2703769"/>
            <a:ext cx="650110" cy="9774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2528B-AB19-CDA1-F8E3-8FC0CEFC2C47}"/>
              </a:ext>
            </a:extLst>
          </p:cNvPr>
          <p:cNvCxnSpPr>
            <a:stCxn id="14" idx="3"/>
            <a:endCxn id="12" idx="1"/>
          </p:cNvCxnSpPr>
          <p:nvPr/>
        </p:nvCxnSpPr>
        <p:spPr>
          <a:xfrm flipV="1">
            <a:off x="2559466" y="3681196"/>
            <a:ext cx="688510" cy="9879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74D6C1D-F489-9E4C-82AD-D957FB51F2ED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>
            <a:off x="5007642" y="3681196"/>
            <a:ext cx="58349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BC04782-84E7-915B-9B3D-CCABC796E569}"/>
              </a:ext>
            </a:extLst>
          </p:cNvPr>
          <p:cNvCxnSpPr>
            <a:stCxn id="16" idx="3"/>
            <a:endCxn id="19" idx="1"/>
          </p:cNvCxnSpPr>
          <p:nvPr/>
        </p:nvCxnSpPr>
        <p:spPr>
          <a:xfrm flipV="1">
            <a:off x="8387276" y="3681195"/>
            <a:ext cx="43133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914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525BC-F217-47AA-44D7-DCA2EE76F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6EA52C-AD94-E842-7C5F-B7A4F84B7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6600FF"/>
                </a:solidFill>
                <a:latin typeface="Pretendard JP"/>
              </a:rPr>
              <a:t>3. Model Architecture</a:t>
            </a:r>
            <a:endParaRPr lang="ko-KR" altLang="en-US" b="1" dirty="0">
              <a:solidFill>
                <a:srgbClr val="6600FF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A2FD2BB-FE00-ED47-405F-4AF3ABE71783}"/>
              </a:ext>
            </a:extLst>
          </p:cNvPr>
          <p:cNvSpPr/>
          <p:nvPr/>
        </p:nvSpPr>
        <p:spPr>
          <a:xfrm>
            <a:off x="1" y="6505303"/>
            <a:ext cx="12192000" cy="352697"/>
          </a:xfrm>
          <a:prstGeom prst="rect">
            <a:avLst/>
          </a:prstGeom>
          <a:solidFill>
            <a:srgbClr val="6600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만화 영화, 아니메, 망가, 애니메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862104F-B92B-E135-4FB3-CC179CFDB3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9776"/>
          <a:stretch>
            <a:fillRect/>
          </a:stretch>
        </p:blipFill>
        <p:spPr>
          <a:xfrm>
            <a:off x="2541233" y="3859363"/>
            <a:ext cx="1198892" cy="1233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 descr="만화 영화, 아니메, 망가, 애니메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78C7943-DB83-F7E6-1677-12469306A1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776"/>
          <a:stretch>
            <a:fillRect/>
          </a:stretch>
        </p:blipFill>
        <p:spPr>
          <a:xfrm>
            <a:off x="2541233" y="2275299"/>
            <a:ext cx="1198892" cy="1233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C7A59FA-E9EE-F93B-7BB1-FBE2B2AFF5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73" y="1933460"/>
            <a:ext cx="823114" cy="8231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 descr="인간의 얼굴, 사각형, 스크린샷, 콜라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26D0B78-E91D-9995-F965-6080E2AB2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260" y="2626720"/>
            <a:ext cx="2796136" cy="2108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 descr="도표, 텍스트, 평면도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793CE6A-361B-9D91-FB10-8493C5E91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5416" y="1900007"/>
            <a:ext cx="2600344" cy="356237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D345921-3680-A4FA-D0D6-D8CE8FEF0524}"/>
              </a:ext>
            </a:extLst>
          </p:cNvPr>
          <p:cNvCxnSpPr>
            <a:cxnSpLocks/>
            <a:stCxn id="3074" idx="3"/>
            <a:endCxn id="9" idx="1"/>
          </p:cNvCxnSpPr>
          <p:nvPr/>
        </p:nvCxnSpPr>
        <p:spPr>
          <a:xfrm flipV="1">
            <a:off x="1732098" y="2892242"/>
            <a:ext cx="809135" cy="7889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CBD77A2-5AE6-E0EF-465A-062EF0EC0B8F}"/>
              </a:ext>
            </a:extLst>
          </p:cNvPr>
          <p:cNvCxnSpPr>
            <a:cxnSpLocks/>
            <a:stCxn id="3074" idx="3"/>
            <a:endCxn id="7" idx="1"/>
          </p:cNvCxnSpPr>
          <p:nvPr/>
        </p:nvCxnSpPr>
        <p:spPr>
          <a:xfrm>
            <a:off x="1732098" y="3681195"/>
            <a:ext cx="809135" cy="7951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EB782B9-BDD2-D23B-A900-113EF7E19232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740125" y="2892242"/>
            <a:ext cx="809135" cy="7889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Intel RealSense Depth Camera D435 (82635AWGDVKPRQ,82635AWGDVKPMP) / 디바이스마트">
            <a:extLst>
              <a:ext uri="{FF2B5EF4-FFF2-40B4-BE49-F238E27FC236}">
                <a16:creationId xmlns:a16="http://schemas.microsoft.com/office/drawing/2014/main" id="{81ABDC36-33B5-906C-5EBD-20ADE5BE4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26" y="2988859"/>
            <a:ext cx="1384672" cy="13846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AC92501-4471-EEC9-806D-28619559BF75}"/>
              </a:ext>
            </a:extLst>
          </p:cNvPr>
          <p:cNvCxnSpPr/>
          <p:nvPr/>
        </p:nvCxnSpPr>
        <p:spPr>
          <a:xfrm>
            <a:off x="938623" y="2398029"/>
            <a:ext cx="0" cy="4844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9524D51-487C-BF8A-A79D-ADBEFA05552C}"/>
              </a:ext>
            </a:extLst>
          </p:cNvPr>
          <p:cNvSpPr txBox="1"/>
          <p:nvPr/>
        </p:nvSpPr>
        <p:spPr>
          <a:xfrm>
            <a:off x="358825" y="2316426"/>
            <a:ext cx="823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인식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6EEE7E9-EFCF-A820-1AD6-6ABEA643B46E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7345396" y="3681195"/>
            <a:ext cx="62002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" name="그림 60" descr="만화 영화, 아니메, 망가, 애니메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432FB60-B806-F926-8541-B4299F3A6D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9776"/>
          <a:stretch>
            <a:fillRect/>
          </a:stretch>
        </p:blipFill>
        <p:spPr>
          <a:xfrm>
            <a:off x="10911122" y="3064252"/>
            <a:ext cx="1198892" cy="12338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AE1554A8-A54B-10B5-623D-0E974267845F}"/>
              </a:ext>
            </a:extLst>
          </p:cNvPr>
          <p:cNvSpPr txBox="1"/>
          <p:nvPr/>
        </p:nvSpPr>
        <p:spPr>
          <a:xfrm>
            <a:off x="2434363" y="5131640"/>
            <a:ext cx="1198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예상 이미지</a:t>
            </a: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7E17DF9C-13A9-E1EF-80D4-B8DE9AA91E5B}"/>
              </a:ext>
            </a:extLst>
          </p:cNvPr>
          <p:cNvCxnSpPr>
            <a:cxnSpLocks/>
            <a:stCxn id="13" idx="3"/>
            <a:endCxn id="61" idx="1"/>
          </p:cNvCxnSpPr>
          <p:nvPr/>
        </p:nvCxnSpPr>
        <p:spPr>
          <a:xfrm>
            <a:off x="10565760" y="3681195"/>
            <a:ext cx="34536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77" name="TextBox 3076">
            <a:extLst>
              <a:ext uri="{FF2B5EF4-FFF2-40B4-BE49-F238E27FC236}">
                <a16:creationId xmlns:a16="http://schemas.microsoft.com/office/drawing/2014/main" id="{2502C3EA-5E3E-B878-BB02-BB343A203755}"/>
              </a:ext>
            </a:extLst>
          </p:cNvPr>
          <p:cNvSpPr txBox="1"/>
          <p:nvPr/>
        </p:nvSpPr>
        <p:spPr>
          <a:xfrm>
            <a:off x="10798196" y="2756475"/>
            <a:ext cx="1198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실제 퍼즐</a:t>
            </a:r>
          </a:p>
        </p:txBody>
      </p:sp>
    </p:spTree>
    <p:extLst>
      <p:ext uri="{BB962C8B-B14F-4D97-AF65-F5344CB8AC3E}">
        <p14:creationId xmlns:p14="http://schemas.microsoft.com/office/powerpoint/2010/main" val="1238472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D00E2-8108-8863-26D3-EEA91C48A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A973E6-D514-0663-6C8B-4219538DB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6600FF"/>
                </a:solidFill>
                <a:latin typeface="Pretendard JP"/>
              </a:rPr>
              <a:t>3. Model Architecture</a:t>
            </a:r>
            <a:endParaRPr lang="ko-KR" altLang="en-US" b="1" dirty="0">
              <a:solidFill>
                <a:srgbClr val="6600FF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622DF55-491D-BE86-77F3-B71046259DD8}"/>
              </a:ext>
            </a:extLst>
          </p:cNvPr>
          <p:cNvSpPr/>
          <p:nvPr/>
        </p:nvSpPr>
        <p:spPr>
          <a:xfrm>
            <a:off x="1" y="6505303"/>
            <a:ext cx="12192000" cy="352697"/>
          </a:xfrm>
          <a:prstGeom prst="rect">
            <a:avLst/>
          </a:prstGeom>
          <a:solidFill>
            <a:srgbClr val="6600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596B49-8996-594A-F994-CB2B45814F66}"/>
              </a:ext>
            </a:extLst>
          </p:cNvPr>
          <p:cNvSpPr txBox="1"/>
          <p:nvPr/>
        </p:nvSpPr>
        <p:spPr>
          <a:xfrm>
            <a:off x="838200" y="1292123"/>
            <a:ext cx="60970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6600FF"/>
                </a:solidFill>
                <a:latin typeface="Pretendard JP"/>
              </a:rPr>
              <a:t>CV</a:t>
            </a:r>
            <a:r>
              <a:rPr lang="ko-KR" altLang="en-US" sz="3200" b="1" dirty="0">
                <a:solidFill>
                  <a:srgbClr val="6600FF"/>
                </a:solidFill>
                <a:latin typeface="Pretendard JP"/>
              </a:rPr>
              <a:t> </a:t>
            </a:r>
            <a:r>
              <a:rPr lang="en-US" altLang="ko-KR" sz="3200" b="1" dirty="0">
                <a:solidFill>
                  <a:srgbClr val="6600FF"/>
                </a:solidFill>
                <a:latin typeface="Pretendard JP"/>
              </a:rPr>
              <a:t>:</a:t>
            </a:r>
            <a:r>
              <a:rPr lang="ko-KR" altLang="en-US" sz="3200" b="1" dirty="0">
                <a:solidFill>
                  <a:srgbClr val="6600FF"/>
                </a:solidFill>
                <a:latin typeface="Pretendard JP"/>
              </a:rPr>
              <a:t> </a:t>
            </a:r>
            <a:r>
              <a:rPr lang="en-US" altLang="ko-KR" sz="3200" b="1" dirty="0">
                <a:solidFill>
                  <a:srgbClr val="6600FF"/>
                </a:solidFill>
                <a:latin typeface="Pretendard JP"/>
              </a:rPr>
              <a:t>Transformer+DINO2</a:t>
            </a:r>
            <a:endParaRPr lang="ko-KR" altLang="en-US" sz="3200" b="1" dirty="0">
              <a:solidFill>
                <a:srgbClr val="6600FF"/>
              </a:solidFill>
              <a:latin typeface="Pretendard JP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6D8B2A9-E351-DB1E-4FEF-9164DFEE899F}"/>
              </a:ext>
            </a:extLst>
          </p:cNvPr>
          <p:cNvGrpSpPr/>
          <p:nvPr/>
        </p:nvGrpSpPr>
        <p:grpSpPr>
          <a:xfrm>
            <a:off x="278558" y="1969419"/>
            <a:ext cx="2591810" cy="1180848"/>
            <a:chOff x="302781" y="1992302"/>
            <a:chExt cx="2591810" cy="1180848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9044FFC3-F915-5FA2-A40B-86BD9FC672F2}"/>
                </a:ext>
              </a:extLst>
            </p:cNvPr>
            <p:cNvSpPr/>
            <p:nvPr/>
          </p:nvSpPr>
          <p:spPr>
            <a:xfrm>
              <a:off x="302781" y="1992302"/>
              <a:ext cx="2591810" cy="118084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398462F-2BF4-7505-7E55-3E3179304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416" y="2149408"/>
              <a:ext cx="1066245" cy="7996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1E8A53F-52DC-B659-94F7-7D11407BF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3178" y="2142239"/>
              <a:ext cx="809909" cy="806853"/>
            </a:xfrm>
            <a:prstGeom prst="rect">
              <a:avLst/>
            </a:prstGeom>
          </p:spPr>
        </p:pic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FCEB24BF-CD3B-D567-70E9-A0A866DD5D17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 flipV="1">
              <a:off x="1492661" y="2545666"/>
              <a:ext cx="430517" cy="358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26" name="Picture 2" descr="Self Attention - ratsgo's NLPBOOK">
            <a:extLst>
              <a:ext uri="{FF2B5EF4-FFF2-40B4-BE49-F238E27FC236}">
                <a16:creationId xmlns:a16="http://schemas.microsoft.com/office/drawing/2014/main" id="{2CEEC15C-C0F0-16E5-3122-A986159450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7" t="66050" r="54853" b="12141"/>
          <a:stretch>
            <a:fillRect/>
          </a:stretch>
        </p:blipFill>
        <p:spPr bwMode="auto">
          <a:xfrm>
            <a:off x="4912707" y="3861218"/>
            <a:ext cx="2240582" cy="14957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297E50C-F3FE-577E-58E7-A8E26864FB6F}"/>
              </a:ext>
            </a:extLst>
          </p:cNvPr>
          <p:cNvSpPr/>
          <p:nvPr/>
        </p:nvSpPr>
        <p:spPr>
          <a:xfrm>
            <a:off x="1326182" y="3428999"/>
            <a:ext cx="496561" cy="2360181"/>
          </a:xfrm>
          <a:prstGeom prst="rect">
            <a:avLst/>
          </a:prstGeom>
          <a:solidFill>
            <a:srgbClr val="9999FF"/>
          </a:solidFill>
          <a:ln>
            <a:solidFill>
              <a:srgbClr val="66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F7C3D5-0396-0C0E-D04E-B2FED08AFD72}"/>
              </a:ext>
            </a:extLst>
          </p:cNvPr>
          <p:cNvSpPr txBox="1"/>
          <p:nvPr/>
        </p:nvSpPr>
        <p:spPr>
          <a:xfrm>
            <a:off x="935315" y="5929412"/>
            <a:ext cx="143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[32*9, 3, 84, 84]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E5DF2F2-D4FA-7A9D-D4E1-8589D9442EED}"/>
              </a:ext>
            </a:extLst>
          </p:cNvPr>
          <p:cNvCxnSpPr>
            <a:stCxn id="9" idx="2"/>
            <a:endCxn id="7" idx="0"/>
          </p:cNvCxnSpPr>
          <p:nvPr/>
        </p:nvCxnSpPr>
        <p:spPr>
          <a:xfrm>
            <a:off x="1574463" y="3150267"/>
            <a:ext cx="0" cy="2787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0A8FF6-2337-93E3-FD0E-7938E0DD8481}"/>
              </a:ext>
            </a:extLst>
          </p:cNvPr>
          <p:cNvSpPr/>
          <p:nvPr/>
        </p:nvSpPr>
        <p:spPr>
          <a:xfrm>
            <a:off x="2138646" y="3943121"/>
            <a:ext cx="2179017" cy="1331935"/>
          </a:xfrm>
          <a:prstGeom prst="rect">
            <a:avLst/>
          </a:prstGeom>
          <a:solidFill>
            <a:srgbClr val="9999FF"/>
          </a:solidFill>
          <a:ln>
            <a:solidFill>
              <a:srgbClr val="66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JP"/>
              </a:rPr>
              <a:t>DINOv2</a:t>
            </a:r>
          </a:p>
          <a:p>
            <a:pPr algn="ctr"/>
            <a:r>
              <a:rPr lang="en-US" altLang="ko-KR" dirty="0">
                <a:latin typeface="Pretendard JP"/>
              </a:rPr>
              <a:t>small</a:t>
            </a:r>
            <a:endParaRPr lang="ko-KR" altLang="en-US" dirty="0">
              <a:latin typeface="Pretendard JP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E8E3E2F-FA4A-00DA-D23B-F01E51DD74D1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1822743" y="4609089"/>
            <a:ext cx="315903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59C7024-4B63-9BEC-995F-2B9D204AFD33}"/>
              </a:ext>
            </a:extLst>
          </p:cNvPr>
          <p:cNvCxnSpPr>
            <a:stCxn id="15" idx="3"/>
            <a:endCxn id="1026" idx="1"/>
          </p:cNvCxnSpPr>
          <p:nvPr/>
        </p:nvCxnSpPr>
        <p:spPr>
          <a:xfrm flipV="1">
            <a:off x="4317663" y="4609088"/>
            <a:ext cx="595044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41EE306-3AF6-E7EB-CB84-4BCBF29D536C}"/>
              </a:ext>
            </a:extLst>
          </p:cNvPr>
          <p:cNvSpPr txBox="1"/>
          <p:nvPr/>
        </p:nvSpPr>
        <p:spPr>
          <a:xfrm>
            <a:off x="5464779" y="5438347"/>
            <a:ext cx="143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[32, 9, 384]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890B11A-12B5-6196-27DD-017DEE65AD4D}"/>
              </a:ext>
            </a:extLst>
          </p:cNvPr>
          <p:cNvSpPr/>
          <p:nvPr/>
        </p:nvSpPr>
        <p:spPr>
          <a:xfrm>
            <a:off x="7506110" y="3428999"/>
            <a:ext cx="592513" cy="2360181"/>
          </a:xfrm>
          <a:prstGeom prst="rect">
            <a:avLst/>
          </a:prstGeom>
          <a:solidFill>
            <a:srgbClr val="9999FF"/>
          </a:solidFill>
          <a:ln>
            <a:solidFill>
              <a:srgbClr val="66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D3FFB74-C5B8-EE2A-2E56-308A097500E5}"/>
              </a:ext>
            </a:extLst>
          </p:cNvPr>
          <p:cNvSpPr/>
          <p:nvPr/>
        </p:nvSpPr>
        <p:spPr>
          <a:xfrm>
            <a:off x="8911521" y="3861218"/>
            <a:ext cx="2179017" cy="1331935"/>
          </a:xfrm>
          <a:prstGeom prst="rect">
            <a:avLst/>
          </a:prstGeom>
          <a:solidFill>
            <a:srgbClr val="9999FF"/>
          </a:solidFill>
          <a:ln>
            <a:solidFill>
              <a:srgbClr val="66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JP"/>
              </a:rPr>
              <a:t>Hungarian</a:t>
            </a:r>
            <a:br>
              <a:rPr lang="en-US" altLang="ko-KR" dirty="0">
                <a:latin typeface="Pretendard JP"/>
              </a:rPr>
            </a:br>
            <a:r>
              <a:rPr lang="en-US" altLang="ko-KR" dirty="0">
                <a:latin typeface="Pretendard JP"/>
              </a:rPr>
              <a:t>Algorithm</a:t>
            </a:r>
            <a:endParaRPr lang="ko-KR" altLang="en-US" dirty="0">
              <a:latin typeface="Pretendard JP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D2213F-4DB8-3ECA-0E19-8CE68C6E5435}"/>
              </a:ext>
            </a:extLst>
          </p:cNvPr>
          <p:cNvSpPr txBox="1"/>
          <p:nvPr/>
        </p:nvSpPr>
        <p:spPr>
          <a:xfrm>
            <a:off x="7433768" y="3073783"/>
            <a:ext cx="737195" cy="278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Linear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655E52F-8864-1462-2A4D-AE0D42C35BEE}"/>
              </a:ext>
            </a:extLst>
          </p:cNvPr>
          <p:cNvCxnSpPr>
            <a:cxnSpLocks/>
            <a:stCxn id="1026" idx="3"/>
            <a:endCxn id="21" idx="1"/>
          </p:cNvCxnSpPr>
          <p:nvPr/>
        </p:nvCxnSpPr>
        <p:spPr>
          <a:xfrm>
            <a:off x="7153289" y="4609088"/>
            <a:ext cx="352821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5EF802B-FB89-2BBF-950A-9F84DE822153}"/>
              </a:ext>
            </a:extLst>
          </p:cNvPr>
          <p:cNvSpPr txBox="1"/>
          <p:nvPr/>
        </p:nvSpPr>
        <p:spPr>
          <a:xfrm>
            <a:off x="7382802" y="5811073"/>
            <a:ext cx="143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[32, 9, 9]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1A35776A-507A-85C0-F174-24AE00F045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361" y="1707324"/>
            <a:ext cx="1131709" cy="113170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57C8E21-52D2-2A16-FA28-912F3BD321DC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8629272" y="2273179"/>
            <a:ext cx="747089" cy="7302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DDDCB47-2300-36BA-7346-11E975D50735}"/>
              </a:ext>
            </a:extLst>
          </p:cNvPr>
          <p:cNvSpPr txBox="1"/>
          <p:nvPr/>
        </p:nvSpPr>
        <p:spPr>
          <a:xfrm>
            <a:off x="3553693" y="2702453"/>
            <a:ext cx="212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Pretrained</a:t>
            </a:r>
            <a:endParaRPr lang="ko-KR" altLang="en-US" sz="2800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2A74923-4D4D-68AE-D45C-ED572B0AF4E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8562660" y="4527186"/>
            <a:ext cx="34886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3E3B306B-44FA-CF39-4464-A388DF15E699}"/>
              </a:ext>
            </a:extLst>
          </p:cNvPr>
          <p:cNvCxnSpPr>
            <a:cxnSpLocks/>
            <a:stCxn id="23" idx="2"/>
            <a:endCxn id="47" idx="1"/>
          </p:cNvCxnSpPr>
          <p:nvPr/>
        </p:nvCxnSpPr>
        <p:spPr>
          <a:xfrm rot="16200000" flipH="1">
            <a:off x="10154162" y="5040021"/>
            <a:ext cx="737978" cy="104424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7" name="그림 46" descr="만화 영화, 아니메, 망가, 애니메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637D881-D86B-9B7E-1E31-8FDC82F37F4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49776"/>
          <a:stretch>
            <a:fillRect/>
          </a:stretch>
        </p:blipFill>
        <p:spPr>
          <a:xfrm>
            <a:off x="11045272" y="5427810"/>
            <a:ext cx="978093" cy="10066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35575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1248A-BBE3-A4DD-2B89-E9EADAAA6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B5A448-CE0E-67F9-7F07-B4F85DDD0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6600FF"/>
                </a:solidFill>
                <a:latin typeface="Pretendard JP"/>
              </a:rPr>
              <a:t>3. Model Architecture</a:t>
            </a:r>
            <a:endParaRPr lang="ko-KR" altLang="en-US" b="1" dirty="0">
              <a:solidFill>
                <a:srgbClr val="6600FF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F35EE08-A71F-863D-2619-5F701A2167F4}"/>
              </a:ext>
            </a:extLst>
          </p:cNvPr>
          <p:cNvSpPr/>
          <p:nvPr/>
        </p:nvSpPr>
        <p:spPr>
          <a:xfrm>
            <a:off x="1" y="6505303"/>
            <a:ext cx="12192000" cy="352697"/>
          </a:xfrm>
          <a:prstGeom prst="rect">
            <a:avLst/>
          </a:prstGeom>
          <a:solidFill>
            <a:srgbClr val="6600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05B16B-17F2-507A-A3B2-A8869C240276}"/>
              </a:ext>
            </a:extLst>
          </p:cNvPr>
          <p:cNvSpPr txBox="1"/>
          <p:nvPr/>
        </p:nvSpPr>
        <p:spPr>
          <a:xfrm>
            <a:off x="838199" y="1292123"/>
            <a:ext cx="65315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6600FF"/>
                </a:solidFill>
                <a:latin typeface="Pretendard JP"/>
              </a:rPr>
              <a:t>HW : DC</a:t>
            </a:r>
            <a:r>
              <a:rPr lang="ko-KR" altLang="en-US" sz="3200" b="1" dirty="0">
                <a:solidFill>
                  <a:srgbClr val="66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모터</a:t>
            </a:r>
            <a:r>
              <a:rPr lang="ko-KR" altLang="en-US" sz="3200" b="1" dirty="0">
                <a:solidFill>
                  <a:srgbClr val="6600FF"/>
                </a:solidFill>
                <a:latin typeface="Pretendard JP"/>
              </a:rPr>
              <a:t> </a:t>
            </a:r>
            <a:r>
              <a:rPr lang="en-US" altLang="ko-KR" sz="3200" b="1" dirty="0">
                <a:solidFill>
                  <a:srgbClr val="6600FF"/>
                </a:solidFill>
                <a:latin typeface="Pretendard JP"/>
              </a:rPr>
              <a:t>+ </a:t>
            </a:r>
            <a:r>
              <a:rPr lang="ko-KR" altLang="en-US" sz="3200" b="1" dirty="0">
                <a:solidFill>
                  <a:srgbClr val="66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컨베이어</a:t>
            </a:r>
            <a:r>
              <a:rPr lang="ko-KR" altLang="en-US" sz="3200" b="1" dirty="0">
                <a:solidFill>
                  <a:srgbClr val="6600FF"/>
                </a:solidFill>
                <a:latin typeface="Pretendard JP"/>
              </a:rPr>
              <a:t> </a:t>
            </a:r>
            <a:r>
              <a:rPr lang="en-US" altLang="ko-KR" sz="3200" b="1" dirty="0">
                <a:solidFill>
                  <a:srgbClr val="6600FF"/>
                </a:solidFill>
                <a:latin typeface="Pretendard JP"/>
              </a:rPr>
              <a:t>+ </a:t>
            </a:r>
            <a:r>
              <a:rPr lang="ko-KR" altLang="en-US" sz="3200" b="1" dirty="0">
                <a:solidFill>
                  <a:srgbClr val="66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흡착모터</a:t>
            </a:r>
          </a:p>
        </p:txBody>
      </p:sp>
      <p:pic>
        <p:nvPicPr>
          <p:cNvPr id="3" name="Picture 4" descr="소유 상하차 컨베이어 전동 벨트 제작 소형 대형 경사 이송 물류 4M길이 2.1M높이 - 소유티앤이종합쇼핑몰">
            <a:extLst>
              <a:ext uri="{FF2B5EF4-FFF2-40B4-BE49-F238E27FC236}">
                <a16:creationId xmlns:a16="http://schemas.microsoft.com/office/drawing/2014/main" id="{01A8F9E4-18DF-9418-6991-794E24D232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73"/>
          <a:stretch>
            <a:fillRect/>
          </a:stretch>
        </p:blipFill>
        <p:spPr bwMode="auto">
          <a:xfrm>
            <a:off x="2813593" y="2930644"/>
            <a:ext cx="3518403" cy="30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C모터 기어박스, (감속모터)(양축)">
            <a:extLst>
              <a:ext uri="{FF2B5EF4-FFF2-40B4-BE49-F238E27FC236}">
                <a16:creationId xmlns:a16="http://schemas.microsoft.com/office/drawing/2014/main" id="{9A7F6BE9-57CE-C208-5A9D-C79B94E94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963" y="1876897"/>
            <a:ext cx="2021258" cy="202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8FF4588-FCB0-C228-A5FA-8C4C78120301}"/>
              </a:ext>
            </a:extLst>
          </p:cNvPr>
          <p:cNvCxnSpPr/>
          <p:nvPr/>
        </p:nvCxnSpPr>
        <p:spPr>
          <a:xfrm flipV="1">
            <a:off x="2989381" y="2734146"/>
            <a:ext cx="1683944" cy="1403287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909A0A50-855F-8543-0C5F-8AAF07EF6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548" y="1903508"/>
            <a:ext cx="3004206" cy="2580536"/>
          </a:xfrm>
          <a:prstGeom prst="rect">
            <a:avLst/>
          </a:prstGeom>
        </p:spPr>
      </p:pic>
      <p:pic>
        <p:nvPicPr>
          <p:cNvPr id="9" name="그림 8" descr="실린더, 금속, 가정용 하드웨어, 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AF33A3F-FC0B-D31D-CF64-01C9EB29B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250017">
            <a:off x="7343818" y="3735014"/>
            <a:ext cx="1448833" cy="137213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57EE28F-F77C-81FB-47FD-017F221CF4DF}"/>
              </a:ext>
            </a:extLst>
          </p:cNvPr>
          <p:cNvCxnSpPr>
            <a:stCxn id="8" idx="0"/>
            <a:endCxn id="8" idx="3"/>
          </p:cNvCxnSpPr>
          <p:nvPr/>
        </p:nvCxnSpPr>
        <p:spPr>
          <a:xfrm>
            <a:off x="8131651" y="1903508"/>
            <a:ext cx="1502103" cy="1290268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6BF037C-4227-ACCF-E17C-2D5BAA213D96}"/>
              </a:ext>
            </a:extLst>
          </p:cNvPr>
          <p:cNvCxnSpPr>
            <a:cxnSpLocks/>
          </p:cNvCxnSpPr>
          <p:nvPr/>
        </p:nvCxnSpPr>
        <p:spPr>
          <a:xfrm flipV="1">
            <a:off x="7921594" y="4732463"/>
            <a:ext cx="420114" cy="425487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" name="그림 11" descr="만화 영화, 아니메, 망가, 애니메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06F3606-FA71-08C1-81FC-F8ED6B38506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9776"/>
          <a:stretch>
            <a:fillRect/>
          </a:stretch>
        </p:blipFill>
        <p:spPr>
          <a:xfrm rot="2578126">
            <a:off x="6564759" y="4853401"/>
            <a:ext cx="1074572" cy="11059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6689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A8B9E-922B-F922-D778-228B322C5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AD0E9F-DE16-57AB-FA02-4F708E502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6600FF"/>
                </a:solidFill>
                <a:latin typeface="Pretendard JP"/>
              </a:rPr>
              <a:t>3. Model Architecture</a:t>
            </a:r>
            <a:endParaRPr lang="ko-KR" altLang="en-US" b="1" dirty="0">
              <a:solidFill>
                <a:srgbClr val="6600FF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566E71-DDC2-17EF-9424-298182BA3F8F}"/>
              </a:ext>
            </a:extLst>
          </p:cNvPr>
          <p:cNvSpPr/>
          <p:nvPr/>
        </p:nvSpPr>
        <p:spPr>
          <a:xfrm>
            <a:off x="1" y="6505303"/>
            <a:ext cx="12192000" cy="352697"/>
          </a:xfrm>
          <a:prstGeom prst="rect">
            <a:avLst/>
          </a:prstGeom>
          <a:solidFill>
            <a:srgbClr val="6600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1EA3A6-3E67-D156-6CD5-17DA3028589A}"/>
              </a:ext>
            </a:extLst>
          </p:cNvPr>
          <p:cNvSpPr txBox="1"/>
          <p:nvPr/>
        </p:nvSpPr>
        <p:spPr>
          <a:xfrm>
            <a:off x="838199" y="1292123"/>
            <a:ext cx="65315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6600FF"/>
                </a:solidFill>
                <a:latin typeface="Pretendard JP"/>
                <a:ea typeface="나눔고딕" panose="020D0604000000000000" pitchFamily="50" charset="-127"/>
              </a:rPr>
              <a:t>Jetson</a:t>
            </a:r>
            <a:r>
              <a:rPr lang="ko-KR" altLang="en-US" sz="3200" b="1" dirty="0">
                <a:solidFill>
                  <a:srgbClr val="6600FF"/>
                </a:solidFill>
                <a:latin typeface="Pretendard JP"/>
                <a:ea typeface="나눔고딕" panose="020D0604000000000000" pitchFamily="50" charset="-127"/>
              </a:rPr>
              <a:t> </a:t>
            </a:r>
            <a:r>
              <a:rPr lang="en-US" altLang="ko-KR" sz="3200" b="1" dirty="0">
                <a:solidFill>
                  <a:srgbClr val="6600FF"/>
                </a:solidFill>
                <a:latin typeface="Pretendard JP"/>
                <a:ea typeface="나눔고딕" panose="020D0604000000000000" pitchFamily="50" charset="-127"/>
              </a:rPr>
              <a:t>Orin</a:t>
            </a:r>
            <a:endParaRPr lang="ko-KR" altLang="en-US" sz="3200" b="1" dirty="0">
              <a:solidFill>
                <a:srgbClr val="6600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Picture 2" descr="NVIDIA Jetson Orin NX DevKit [SG-ONX-DEV-002] / 디바이스마트">
            <a:extLst>
              <a:ext uri="{FF2B5EF4-FFF2-40B4-BE49-F238E27FC236}">
                <a16:creationId xmlns:a16="http://schemas.microsoft.com/office/drawing/2014/main" id="{3A792EA4-68D6-1B42-2C3B-9D0AD374E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861" y="1971160"/>
            <a:ext cx="3599046" cy="359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alSense D435 Depth Camera, 0.2m Min Depth Distance, 10m Max Range">
            <a:extLst>
              <a:ext uri="{FF2B5EF4-FFF2-40B4-BE49-F238E27FC236}">
                <a16:creationId xmlns:a16="http://schemas.microsoft.com/office/drawing/2014/main" id="{AE911D82-60BA-B145-2D85-113F68B22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200" y="2772124"/>
            <a:ext cx="2980245" cy="167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F98EACA-8031-A978-1BF9-20804C9DEE56}"/>
              </a:ext>
            </a:extLst>
          </p:cNvPr>
          <p:cNvCxnSpPr>
            <a:cxnSpLocks/>
          </p:cNvCxnSpPr>
          <p:nvPr/>
        </p:nvCxnSpPr>
        <p:spPr>
          <a:xfrm>
            <a:off x="5567520" y="3609542"/>
            <a:ext cx="880664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2AC2CDB7-719D-06E1-7902-5E79D20F0A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888" y="4541964"/>
            <a:ext cx="1682867" cy="1682867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2E7E25A6-67F2-3D8E-A980-A89ED158E79F}"/>
                  </a:ext>
                </a:extLst>
              </p14:cNvPr>
              <p14:cNvContentPartPr/>
              <p14:nvPr/>
            </p14:nvContentPartPr>
            <p14:xfrm>
              <a:off x="7250795" y="3988723"/>
              <a:ext cx="896760" cy="56160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2E7E25A6-67F2-3D8E-A980-A89ED158E79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44675" y="3982603"/>
                <a:ext cx="909000" cy="57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1DFE21A8-3BFC-0FC5-7B8C-A3C8DAB1E03C}"/>
                  </a:ext>
                </a:extLst>
              </p14:cNvPr>
              <p14:cNvContentPartPr/>
              <p14:nvPr/>
            </p14:nvContentPartPr>
            <p14:xfrm>
              <a:off x="8147555" y="4006723"/>
              <a:ext cx="1065600" cy="127332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1DFE21A8-3BFC-0FC5-7B8C-A3C8DAB1E03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41435" y="4000601"/>
                <a:ext cx="1077840" cy="12855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1A77E07F-0430-D077-DE64-3EEF106005EA}"/>
                  </a:ext>
                </a:extLst>
              </p14:cNvPr>
              <p14:cNvContentPartPr/>
              <p14:nvPr/>
            </p14:nvContentPartPr>
            <p14:xfrm>
              <a:off x="7067555" y="4540963"/>
              <a:ext cx="165960" cy="106164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1A77E07F-0430-D077-DE64-3EEF106005E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61435" y="4534843"/>
                <a:ext cx="178200" cy="107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2843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1734</TotalTime>
  <Words>220</Words>
  <Application>Microsoft Office PowerPoint</Application>
  <PresentationFormat>와이드스크린</PresentationFormat>
  <Paragraphs>46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Pretendard JP</vt:lpstr>
      <vt:lpstr>나눔고딕</vt:lpstr>
      <vt:lpstr>나눔고딕 ExtraBold</vt:lpstr>
      <vt:lpstr>맑은 고딕</vt:lpstr>
      <vt:lpstr>Arial</vt:lpstr>
      <vt:lpstr>Office 테마</vt:lpstr>
      <vt:lpstr>자동 퍼즐 해결 로봇 PuzzlePulzza  </vt:lpstr>
      <vt:lpstr>Contents</vt:lpstr>
      <vt:lpstr>1. 개발 동기</vt:lpstr>
      <vt:lpstr>1. 개발 동기</vt:lpstr>
      <vt:lpstr>2. MVP 요약</vt:lpstr>
      <vt:lpstr>3. Model Architecture</vt:lpstr>
      <vt:lpstr>3. Model Architecture</vt:lpstr>
      <vt:lpstr>3. Model Architecture</vt:lpstr>
      <vt:lpstr>3. Model Architecture</vt:lpstr>
      <vt:lpstr>4. 시현</vt:lpstr>
      <vt:lpstr>5.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taekyung kim</dc:creator>
  <cp:lastModifiedBy>taekyung kim</cp:lastModifiedBy>
  <cp:revision>23</cp:revision>
  <dcterms:created xsi:type="dcterms:W3CDTF">2025-01-19T17:40:52Z</dcterms:created>
  <dcterms:modified xsi:type="dcterms:W3CDTF">2026-01-21T20:23:01Z</dcterms:modified>
</cp:coreProperties>
</file>